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Roboto"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0" d="100"/>
          <a:sy n="120" d="100"/>
        </p:scale>
        <p:origin x="370" y="-3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c6f9e470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c4a2b676b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c4a2b676b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c4a2b676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c4a2b676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c4a2b676b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c4a2b676b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c382c6303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c382c6303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c382c6303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c382c6303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6f9e470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6f9e470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6f9e470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c4a2b676b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c4a2b676b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9167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t>How Climate Change Effects Flood</a:t>
            </a:r>
            <a:endParaRPr sz="3800"/>
          </a:p>
        </p:txBody>
      </p:sp>
      <p:sp>
        <p:nvSpPr>
          <p:cNvPr id="86" name="Google Shape;86;p13"/>
          <p:cNvSpPr txBox="1">
            <a:spLocks noGrp="1"/>
          </p:cNvSpPr>
          <p:nvPr>
            <p:ph type="subTitle" idx="1"/>
          </p:nvPr>
        </p:nvSpPr>
        <p:spPr>
          <a:xfrm>
            <a:off x="6763700" y="3734725"/>
            <a:ext cx="20565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Group Members:</a:t>
            </a:r>
            <a:endParaRPr sz="1500"/>
          </a:p>
          <a:p>
            <a:pPr marL="457200" lvl="0" indent="-323850" algn="l" rtl="0">
              <a:spcBef>
                <a:spcPts val="0"/>
              </a:spcBef>
              <a:spcAft>
                <a:spcPts val="0"/>
              </a:spcAft>
              <a:buSzPts val="1500"/>
              <a:buChar char="●"/>
            </a:pPr>
            <a:r>
              <a:rPr lang="en" sz="1500"/>
              <a:t>Ahmed Aqil</a:t>
            </a:r>
            <a:endParaRPr sz="1500"/>
          </a:p>
          <a:p>
            <a:pPr marL="457200" lvl="0" indent="-323850" algn="l" rtl="0">
              <a:spcBef>
                <a:spcPts val="0"/>
              </a:spcBef>
              <a:spcAft>
                <a:spcPts val="0"/>
              </a:spcAft>
              <a:buSzPts val="1500"/>
              <a:buChar char="●"/>
            </a:pPr>
            <a:r>
              <a:rPr lang="en" sz="1500"/>
              <a:t>Shayan Malick</a:t>
            </a:r>
            <a:endParaRPr sz="1500"/>
          </a:p>
          <a:p>
            <a:pPr marL="457200" lvl="0" indent="-323850" algn="l" rtl="0">
              <a:spcBef>
                <a:spcPts val="0"/>
              </a:spcBef>
              <a:spcAft>
                <a:spcPts val="0"/>
              </a:spcAft>
              <a:buSzPts val="1500"/>
              <a:buChar char="●"/>
            </a:pPr>
            <a:r>
              <a:rPr lang="en" sz="1500"/>
              <a:t>Umer Murtaza</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22"/>
          <p:cNvGrpSpPr/>
          <p:nvPr/>
        </p:nvGrpSpPr>
        <p:grpSpPr>
          <a:xfrm>
            <a:off x="4939500" y="1219611"/>
            <a:ext cx="3837000" cy="2704200"/>
            <a:chOff x="4939500" y="1219611"/>
            <a:chExt cx="3837000" cy="2704200"/>
          </a:xfrm>
        </p:grpSpPr>
        <p:cxnSp>
          <p:nvCxnSpPr>
            <p:cNvPr id="207" name="Google Shape;207;p22"/>
            <p:cNvCxnSpPr/>
            <p:nvPr/>
          </p:nvCxnSpPr>
          <p:spPr>
            <a:xfrm>
              <a:off x="4939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08" name="Google Shape;208;p22"/>
            <p:cNvCxnSpPr/>
            <p:nvPr/>
          </p:nvCxnSpPr>
          <p:spPr>
            <a:xfrm>
              <a:off x="5365833"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09" name="Google Shape;209;p22"/>
            <p:cNvCxnSpPr/>
            <p:nvPr/>
          </p:nvCxnSpPr>
          <p:spPr>
            <a:xfrm>
              <a:off x="5792167"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0" name="Google Shape;210;p22"/>
            <p:cNvCxnSpPr/>
            <p:nvPr/>
          </p:nvCxnSpPr>
          <p:spPr>
            <a:xfrm>
              <a:off x="6218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1" name="Google Shape;211;p22"/>
            <p:cNvCxnSpPr/>
            <p:nvPr/>
          </p:nvCxnSpPr>
          <p:spPr>
            <a:xfrm>
              <a:off x="6644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2" name="Google Shape;212;p22"/>
            <p:cNvCxnSpPr/>
            <p:nvPr/>
          </p:nvCxnSpPr>
          <p:spPr>
            <a:xfrm>
              <a:off x="7071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3" name="Google Shape;213;p22"/>
            <p:cNvCxnSpPr/>
            <p:nvPr/>
          </p:nvCxnSpPr>
          <p:spPr>
            <a:xfrm>
              <a:off x="7497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4" name="Google Shape;214;p22"/>
            <p:cNvCxnSpPr/>
            <p:nvPr/>
          </p:nvCxnSpPr>
          <p:spPr>
            <a:xfrm>
              <a:off x="7923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5" name="Google Shape;215;p22"/>
            <p:cNvCxnSpPr/>
            <p:nvPr/>
          </p:nvCxnSpPr>
          <p:spPr>
            <a:xfrm>
              <a:off x="8350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16" name="Google Shape;216;p22"/>
            <p:cNvCxnSpPr/>
            <p:nvPr/>
          </p:nvCxnSpPr>
          <p:spPr>
            <a:xfrm>
              <a:off x="8776500" y="1219611"/>
              <a:ext cx="0" cy="2704200"/>
            </a:xfrm>
            <a:prstGeom prst="straightConnector1">
              <a:avLst/>
            </a:prstGeom>
            <a:noFill/>
            <a:ln w="9525" cap="flat" cmpd="sng">
              <a:solidFill>
                <a:schemeClr val="lt1"/>
              </a:solidFill>
              <a:prstDash val="dash"/>
              <a:round/>
              <a:headEnd type="none" w="sm" len="sm"/>
              <a:tailEnd type="none" w="sm" len="sm"/>
            </a:ln>
          </p:spPr>
        </p:cxnSp>
      </p:grpSp>
      <p:sp>
        <p:nvSpPr>
          <p:cNvPr id="217" name="Google Shape;217;p22"/>
          <p:cNvSpPr txBox="1">
            <a:spLocks noGrp="1"/>
          </p:cNvSpPr>
          <p:nvPr>
            <p:ph type="title"/>
          </p:nvPr>
        </p:nvSpPr>
        <p:spPr>
          <a:xfrm>
            <a:off x="278225" y="825075"/>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Analysis</a:t>
            </a:r>
            <a:endParaRPr/>
          </a:p>
        </p:txBody>
      </p:sp>
      <p:sp>
        <p:nvSpPr>
          <p:cNvPr id="218" name="Google Shape;218;p22"/>
          <p:cNvSpPr txBox="1">
            <a:spLocks noGrp="1"/>
          </p:cNvSpPr>
          <p:nvPr>
            <p:ph type="subTitle" idx="1"/>
          </p:nvPr>
        </p:nvSpPr>
        <p:spPr>
          <a:xfrm>
            <a:off x="278225" y="2442976"/>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Using Statistical Methods to gain more insight about the parameters and then using this information to tune the models hence increasing efficiency</a:t>
            </a:r>
            <a:endParaRPr sz="1800"/>
          </a:p>
        </p:txBody>
      </p:sp>
      <p:grpSp>
        <p:nvGrpSpPr>
          <p:cNvPr id="219" name="Google Shape;219;p22"/>
          <p:cNvGrpSpPr/>
          <p:nvPr/>
        </p:nvGrpSpPr>
        <p:grpSpPr>
          <a:xfrm>
            <a:off x="4939534" y="2017046"/>
            <a:ext cx="3825543" cy="1573620"/>
            <a:chOff x="1000000" y="2393988"/>
            <a:chExt cx="4144235" cy="1704713"/>
          </a:xfrm>
        </p:grpSpPr>
        <p:sp>
          <p:nvSpPr>
            <p:cNvPr id="220" name="Google Shape;220;p22"/>
            <p:cNvSpPr/>
            <p:nvPr/>
          </p:nvSpPr>
          <p:spPr>
            <a:xfrm>
              <a:off x="1000000" y="2440003"/>
              <a:ext cx="4144235" cy="1631269"/>
            </a:xfrm>
            <a:custGeom>
              <a:avLst/>
              <a:gdLst/>
              <a:ahLst/>
              <a:cxnLst/>
              <a:rect l="l" t="t" r="r" b="b"/>
              <a:pathLst>
                <a:path w="165422" h="90088" extrusionOk="0">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w="19050" cap="flat" cmpd="sng">
              <a:solidFill>
                <a:schemeClr val="lt1"/>
              </a:solidFill>
              <a:prstDash val="solid"/>
              <a:round/>
              <a:headEnd type="oval" w="med" len="med"/>
              <a:tailEnd type="oval" w="med" len="med"/>
            </a:ln>
          </p:spPr>
        </p:sp>
        <p:sp>
          <p:nvSpPr>
            <p:cNvPr id="221" name="Google Shape;221;p22"/>
            <p:cNvSpPr/>
            <p:nvPr/>
          </p:nvSpPr>
          <p:spPr>
            <a:xfrm>
              <a:off x="4658400" y="40141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4195525" y="314735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3800700" y="38689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3358650" y="26378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2909400" y="29930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2437450" y="2393988"/>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1974575" y="32133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1500000" y="25532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2"/>
          <p:cNvGrpSpPr/>
          <p:nvPr/>
        </p:nvGrpSpPr>
        <p:grpSpPr>
          <a:xfrm>
            <a:off x="4939557" y="1778136"/>
            <a:ext cx="3836911" cy="1503799"/>
            <a:chOff x="1000025" y="2059300"/>
            <a:chExt cx="4156550" cy="1629075"/>
          </a:xfrm>
        </p:grpSpPr>
        <p:sp>
          <p:nvSpPr>
            <p:cNvPr id="230" name="Google Shape;230;p22"/>
            <p:cNvSpPr/>
            <p:nvPr/>
          </p:nvSpPr>
          <p:spPr>
            <a:xfrm>
              <a:off x="1000025" y="2083952"/>
              <a:ext cx="4156550" cy="1576975"/>
            </a:xfrm>
            <a:custGeom>
              <a:avLst/>
              <a:gdLst/>
              <a:ahLst/>
              <a:cxnLst/>
              <a:rect l="l" t="t" r="r" b="b"/>
              <a:pathLst>
                <a:path w="166262" h="63079" extrusionOk="0">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w="19050" cap="flat" cmpd="sng">
              <a:solidFill>
                <a:schemeClr val="accent4"/>
              </a:solidFill>
              <a:prstDash val="solid"/>
              <a:round/>
              <a:headEnd type="oval" w="med" len="med"/>
              <a:tailEnd type="oval" w="med" len="med"/>
            </a:ln>
          </p:spPr>
        </p:sp>
        <p:sp>
          <p:nvSpPr>
            <p:cNvPr id="231" name="Google Shape;231;p22"/>
            <p:cNvSpPr/>
            <p:nvPr/>
          </p:nvSpPr>
          <p:spPr>
            <a:xfrm>
              <a:off x="1500000" y="205930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1974575" y="27372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2437450" y="26526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2909400" y="36037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3358650" y="29930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3780700" y="33152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4216350" y="24121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4658400" y="280245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3"/>
          <p:cNvSpPr txBox="1">
            <a:spLocks noGrp="1"/>
          </p:cNvSpPr>
          <p:nvPr>
            <p:ph type="title"/>
          </p:nvPr>
        </p:nvSpPr>
        <p:spPr>
          <a:xfrm>
            <a:off x="311700" y="2443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Patterns to look for when selecting Model</a:t>
            </a:r>
            <a:endParaRPr sz="2800"/>
          </a:p>
        </p:txBody>
      </p:sp>
      <p:sp>
        <p:nvSpPr>
          <p:cNvPr id="244" name="Google Shape;244;p23"/>
          <p:cNvSpPr txBox="1"/>
          <p:nvPr/>
        </p:nvSpPr>
        <p:spPr>
          <a:xfrm>
            <a:off x="311700" y="936925"/>
            <a:ext cx="85206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Trend: Long-term increase or decrease in the data. The trend can be any function, such as linear or exponential, and can change direction over time.</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Seasonality: Repeating cycle in the series with fixed frequencies (hour of the day, week, month, year, etc). A seasonal pattern exists of a fixed known period.</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Noise: The random variation in the series.</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Cyclicity: Occurs when the data rise and fall, but without a fixed frequency and duration caused, for example, by economic conditions.</a:t>
            </a:r>
            <a:endParaRPr>
              <a:latin typeface="Roboto"/>
              <a:ea typeface="Roboto"/>
              <a:cs typeface="Roboto"/>
              <a:sym typeface="Roboto"/>
            </a:endParaRPr>
          </a:p>
        </p:txBody>
      </p:sp>
      <p:pic>
        <p:nvPicPr>
          <p:cNvPr id="245" name="Google Shape;245;p23"/>
          <p:cNvPicPr preferRelativeResize="0"/>
          <p:nvPr/>
        </p:nvPicPr>
        <p:blipFill>
          <a:blip r:embed="rId3">
            <a:alphaModFix/>
          </a:blip>
          <a:stretch>
            <a:fillRect/>
          </a:stretch>
        </p:blipFill>
        <p:spPr>
          <a:xfrm>
            <a:off x="528850" y="3206526"/>
            <a:ext cx="8086301" cy="1723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4"/>
          <p:cNvSpPr txBox="1">
            <a:spLocks noGrp="1"/>
          </p:cNvSpPr>
          <p:nvPr>
            <p:ph type="title"/>
          </p:nvPr>
        </p:nvSpPr>
        <p:spPr>
          <a:xfrm>
            <a:off x="311700" y="3462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for Dera Ghazi Khan</a:t>
            </a:r>
            <a:endParaRPr/>
          </a:p>
        </p:txBody>
      </p:sp>
      <p:pic>
        <p:nvPicPr>
          <p:cNvPr id="251" name="Google Shape;251;p24"/>
          <p:cNvPicPr preferRelativeResize="0"/>
          <p:nvPr/>
        </p:nvPicPr>
        <p:blipFill rotWithShape="1">
          <a:blip r:embed="rId3">
            <a:alphaModFix/>
          </a:blip>
          <a:srcRect b="4951"/>
          <a:stretch/>
        </p:blipFill>
        <p:spPr>
          <a:xfrm>
            <a:off x="6413100" y="2139575"/>
            <a:ext cx="2031926" cy="2341075"/>
          </a:xfrm>
          <a:prstGeom prst="rect">
            <a:avLst/>
          </a:prstGeom>
          <a:noFill/>
          <a:ln>
            <a:noFill/>
          </a:ln>
        </p:spPr>
      </p:pic>
      <p:pic>
        <p:nvPicPr>
          <p:cNvPr id="252" name="Google Shape;252;p24"/>
          <p:cNvPicPr preferRelativeResize="0"/>
          <p:nvPr/>
        </p:nvPicPr>
        <p:blipFill>
          <a:blip r:embed="rId4">
            <a:alphaModFix/>
          </a:blip>
          <a:stretch>
            <a:fillRect/>
          </a:stretch>
        </p:blipFill>
        <p:spPr>
          <a:xfrm>
            <a:off x="468401" y="3053425"/>
            <a:ext cx="2380600" cy="1507375"/>
          </a:xfrm>
          <a:prstGeom prst="rect">
            <a:avLst/>
          </a:prstGeom>
          <a:noFill/>
          <a:ln>
            <a:noFill/>
          </a:ln>
        </p:spPr>
      </p:pic>
      <p:pic>
        <p:nvPicPr>
          <p:cNvPr id="253" name="Google Shape;253;p24"/>
          <p:cNvPicPr preferRelativeResize="0"/>
          <p:nvPr/>
        </p:nvPicPr>
        <p:blipFill>
          <a:blip r:embed="rId5">
            <a:alphaModFix/>
          </a:blip>
          <a:stretch>
            <a:fillRect/>
          </a:stretch>
        </p:blipFill>
        <p:spPr>
          <a:xfrm>
            <a:off x="3028125" y="3053433"/>
            <a:ext cx="2440450" cy="1577675"/>
          </a:xfrm>
          <a:prstGeom prst="rect">
            <a:avLst/>
          </a:prstGeom>
          <a:noFill/>
          <a:ln>
            <a:noFill/>
          </a:ln>
        </p:spPr>
      </p:pic>
      <p:pic>
        <p:nvPicPr>
          <p:cNvPr id="254" name="Google Shape;254;p24"/>
          <p:cNvPicPr preferRelativeResize="0"/>
          <p:nvPr/>
        </p:nvPicPr>
        <p:blipFill>
          <a:blip r:embed="rId6">
            <a:alphaModFix/>
          </a:blip>
          <a:stretch>
            <a:fillRect/>
          </a:stretch>
        </p:blipFill>
        <p:spPr>
          <a:xfrm>
            <a:off x="345438" y="1103225"/>
            <a:ext cx="2626524" cy="1387225"/>
          </a:xfrm>
          <a:prstGeom prst="rect">
            <a:avLst/>
          </a:prstGeom>
          <a:noFill/>
          <a:ln>
            <a:noFill/>
          </a:ln>
        </p:spPr>
      </p:pic>
      <p:pic>
        <p:nvPicPr>
          <p:cNvPr id="255" name="Google Shape;255;p24"/>
          <p:cNvPicPr preferRelativeResize="0"/>
          <p:nvPr/>
        </p:nvPicPr>
        <p:blipFill>
          <a:blip r:embed="rId7">
            <a:alphaModFix/>
          </a:blip>
          <a:stretch>
            <a:fillRect/>
          </a:stretch>
        </p:blipFill>
        <p:spPr>
          <a:xfrm>
            <a:off x="3159075" y="1058604"/>
            <a:ext cx="2272512" cy="1607946"/>
          </a:xfrm>
          <a:prstGeom prst="rect">
            <a:avLst/>
          </a:prstGeom>
          <a:noFill/>
          <a:ln>
            <a:noFill/>
          </a:ln>
        </p:spPr>
      </p:pic>
      <p:sp>
        <p:nvSpPr>
          <p:cNvPr id="256" name="Google Shape;256;p24"/>
          <p:cNvSpPr txBox="1"/>
          <p:nvPr/>
        </p:nvSpPr>
        <p:spPr>
          <a:xfrm>
            <a:off x="642100" y="2628713"/>
            <a:ext cx="1969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Roboto"/>
                <a:ea typeface="Roboto"/>
                <a:cs typeface="Roboto"/>
                <a:sym typeface="Roboto"/>
              </a:rPr>
              <a:t>Trend and Seasonality</a:t>
            </a:r>
            <a:endParaRPr sz="1200">
              <a:latin typeface="Roboto"/>
              <a:ea typeface="Roboto"/>
              <a:cs typeface="Roboto"/>
              <a:sym typeface="Roboto"/>
            </a:endParaRPr>
          </a:p>
        </p:txBody>
      </p:sp>
      <p:sp>
        <p:nvSpPr>
          <p:cNvPr id="257" name="Google Shape;257;p24"/>
          <p:cNvSpPr txBox="1"/>
          <p:nvPr/>
        </p:nvSpPr>
        <p:spPr>
          <a:xfrm>
            <a:off x="3791775" y="2628725"/>
            <a:ext cx="1058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Roboto"/>
                <a:ea typeface="Roboto"/>
                <a:cs typeface="Roboto"/>
                <a:sym typeface="Roboto"/>
              </a:rPr>
              <a:t>Data Plot</a:t>
            </a:r>
            <a:endParaRPr sz="1200">
              <a:latin typeface="Roboto"/>
              <a:ea typeface="Roboto"/>
              <a:cs typeface="Roboto"/>
              <a:sym typeface="Roboto"/>
            </a:endParaRPr>
          </a:p>
        </p:txBody>
      </p:sp>
      <p:pic>
        <p:nvPicPr>
          <p:cNvPr id="258" name="Google Shape;258;p24"/>
          <p:cNvPicPr preferRelativeResize="0"/>
          <p:nvPr/>
        </p:nvPicPr>
        <p:blipFill>
          <a:blip r:embed="rId8">
            <a:alphaModFix/>
          </a:blip>
          <a:stretch>
            <a:fillRect/>
          </a:stretch>
        </p:blipFill>
        <p:spPr>
          <a:xfrm>
            <a:off x="6208837" y="346274"/>
            <a:ext cx="2440450" cy="16113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311700" y="3462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for Mississippi River</a:t>
            </a:r>
            <a:endParaRPr/>
          </a:p>
        </p:txBody>
      </p:sp>
      <p:pic>
        <p:nvPicPr>
          <p:cNvPr id="264" name="Google Shape;264;p25"/>
          <p:cNvPicPr preferRelativeResize="0"/>
          <p:nvPr/>
        </p:nvPicPr>
        <p:blipFill>
          <a:blip r:embed="rId3">
            <a:alphaModFix/>
          </a:blip>
          <a:stretch>
            <a:fillRect/>
          </a:stretch>
        </p:blipFill>
        <p:spPr>
          <a:xfrm>
            <a:off x="311700" y="1144725"/>
            <a:ext cx="2849575" cy="1805875"/>
          </a:xfrm>
          <a:prstGeom prst="rect">
            <a:avLst/>
          </a:prstGeom>
          <a:noFill/>
          <a:ln>
            <a:noFill/>
          </a:ln>
        </p:spPr>
      </p:pic>
      <p:pic>
        <p:nvPicPr>
          <p:cNvPr id="265" name="Google Shape;265;p25"/>
          <p:cNvPicPr preferRelativeResize="0"/>
          <p:nvPr/>
        </p:nvPicPr>
        <p:blipFill>
          <a:blip r:embed="rId4">
            <a:alphaModFix/>
          </a:blip>
          <a:stretch>
            <a:fillRect/>
          </a:stretch>
        </p:blipFill>
        <p:spPr>
          <a:xfrm>
            <a:off x="426425" y="3141250"/>
            <a:ext cx="2556425" cy="1427950"/>
          </a:xfrm>
          <a:prstGeom prst="rect">
            <a:avLst/>
          </a:prstGeom>
          <a:noFill/>
          <a:ln>
            <a:noFill/>
          </a:ln>
        </p:spPr>
      </p:pic>
      <p:pic>
        <p:nvPicPr>
          <p:cNvPr id="266" name="Google Shape;266;p25"/>
          <p:cNvPicPr preferRelativeResize="0"/>
          <p:nvPr/>
        </p:nvPicPr>
        <p:blipFill>
          <a:blip r:embed="rId5">
            <a:alphaModFix/>
          </a:blip>
          <a:stretch>
            <a:fillRect/>
          </a:stretch>
        </p:blipFill>
        <p:spPr>
          <a:xfrm>
            <a:off x="3313150" y="3039275"/>
            <a:ext cx="2517701" cy="1427950"/>
          </a:xfrm>
          <a:prstGeom prst="rect">
            <a:avLst/>
          </a:prstGeom>
          <a:noFill/>
          <a:ln>
            <a:noFill/>
          </a:ln>
        </p:spPr>
      </p:pic>
      <p:pic>
        <p:nvPicPr>
          <p:cNvPr id="267" name="Google Shape;267;p25"/>
          <p:cNvPicPr preferRelativeResize="0"/>
          <p:nvPr/>
        </p:nvPicPr>
        <p:blipFill>
          <a:blip r:embed="rId6">
            <a:alphaModFix/>
          </a:blip>
          <a:stretch>
            <a:fillRect/>
          </a:stretch>
        </p:blipFill>
        <p:spPr>
          <a:xfrm>
            <a:off x="3351400" y="1212500"/>
            <a:ext cx="2703525" cy="1464425"/>
          </a:xfrm>
          <a:prstGeom prst="rect">
            <a:avLst/>
          </a:prstGeom>
          <a:noFill/>
          <a:ln>
            <a:noFill/>
          </a:ln>
        </p:spPr>
      </p:pic>
      <p:pic>
        <p:nvPicPr>
          <p:cNvPr id="268" name="Google Shape;268;p25"/>
          <p:cNvPicPr preferRelativeResize="0"/>
          <p:nvPr/>
        </p:nvPicPr>
        <p:blipFill>
          <a:blip r:embed="rId7">
            <a:alphaModFix/>
          </a:blip>
          <a:stretch>
            <a:fillRect/>
          </a:stretch>
        </p:blipFill>
        <p:spPr>
          <a:xfrm>
            <a:off x="6054925" y="1861699"/>
            <a:ext cx="2761324" cy="1722775"/>
          </a:xfrm>
          <a:prstGeom prst="rect">
            <a:avLst/>
          </a:prstGeom>
          <a:noFill/>
          <a:ln>
            <a:noFill/>
          </a:ln>
        </p:spPr>
      </p:pic>
      <p:sp>
        <p:nvSpPr>
          <p:cNvPr id="2" name="TextBox 1"/>
          <p:cNvSpPr txBox="1"/>
          <p:nvPr/>
        </p:nvSpPr>
        <p:spPr>
          <a:xfrm>
            <a:off x="6438876" y="3584474"/>
            <a:ext cx="2095500" cy="307777"/>
          </a:xfrm>
          <a:prstGeom prst="rect">
            <a:avLst/>
          </a:prstGeom>
          <a:noFill/>
        </p:spPr>
        <p:txBody>
          <a:bodyPr wrap="square" rtlCol="0">
            <a:spAutoFit/>
          </a:bodyPr>
          <a:lstStyle/>
          <a:p>
            <a:r>
              <a:rPr lang="en-US" dirty="0" smtClean="0"/>
              <a:t>Vapor  Pressure Deficit</a:t>
            </a:r>
            <a:endParaRPr lang="en-US" dirty="0"/>
          </a:p>
        </p:txBody>
      </p:sp>
      <p:sp>
        <p:nvSpPr>
          <p:cNvPr id="3" name="TextBox 2"/>
          <p:cNvSpPr txBox="1"/>
          <p:nvPr/>
        </p:nvSpPr>
        <p:spPr>
          <a:xfrm>
            <a:off x="1125982" y="2833473"/>
            <a:ext cx="1670812" cy="307777"/>
          </a:xfrm>
          <a:prstGeom prst="rect">
            <a:avLst/>
          </a:prstGeom>
          <a:noFill/>
        </p:spPr>
        <p:txBody>
          <a:bodyPr wrap="square" rtlCol="0">
            <a:spAutoFit/>
          </a:bodyPr>
          <a:lstStyle/>
          <a:p>
            <a:r>
              <a:rPr lang="en-US" smtClean="0"/>
              <a:t>Rain</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 WorkFlow</a:t>
            </a:r>
            <a:endParaRPr/>
          </a:p>
        </p:txBody>
      </p:sp>
      <p:sp>
        <p:nvSpPr>
          <p:cNvPr id="92" name="Google Shape;92;p14"/>
          <p:cNvSpPr/>
          <p:nvPr/>
        </p:nvSpPr>
        <p:spPr>
          <a:xfrm>
            <a:off x="432350" y="1304875"/>
            <a:ext cx="2469300" cy="6078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3" name="Google Shape;93;p14"/>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In modern days there are numerous satellites orbiting Earth sending data with various time intervals. They are recorded at different spatial resolution.</a:t>
            </a:r>
            <a:endParaRPr sz="1600" b="1"/>
          </a:p>
        </p:txBody>
      </p:sp>
      <p:sp>
        <p:nvSpPr>
          <p:cNvPr id="94" name="Google Shape;94;p14"/>
          <p:cNvSpPr/>
          <p:nvPr/>
        </p:nvSpPr>
        <p:spPr>
          <a:xfrm>
            <a:off x="3044777"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5" name="Google Shape;95;p14"/>
          <p:cNvSpPr txBox="1">
            <a:spLocks noGrp="1"/>
          </p:cNvSpPr>
          <p:nvPr>
            <p:ph type="body" idx="4294967295"/>
          </p:nvPr>
        </p:nvSpPr>
        <p:spPr>
          <a:xfrm>
            <a:off x="525325" y="1451563"/>
            <a:ext cx="2257200" cy="3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Data Information</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p:txBody>
      </p:sp>
      <p:sp>
        <p:nvSpPr>
          <p:cNvPr id="96" name="Google Shape;96;p14"/>
          <p:cNvSpPr txBox="1">
            <a:spLocks noGrp="1"/>
          </p:cNvSpPr>
          <p:nvPr>
            <p:ph type="body" idx="4294967295"/>
          </p:nvPr>
        </p:nvSpPr>
        <p:spPr>
          <a:xfrm>
            <a:off x="3443400" y="1451576"/>
            <a:ext cx="2257200" cy="3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Data Collection</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p:txBody>
      </p:sp>
      <p:sp>
        <p:nvSpPr>
          <p:cNvPr id="97" name="Google Shape;97;p14"/>
          <p:cNvSpPr txBox="1">
            <a:spLocks noGrp="1"/>
          </p:cNvSpPr>
          <p:nvPr>
            <p:ph type="body" idx="4294967295"/>
          </p:nvPr>
        </p:nvSpPr>
        <p:spPr>
          <a:xfrm>
            <a:off x="3336150" y="2070575"/>
            <a:ext cx="2471700" cy="262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We read about how this data is collected and what basic knowledge do we need to understand this data. This was due to the fact that various different file formats are used to store this data efficiently.</a:t>
            </a:r>
            <a:endParaRPr sz="1600"/>
          </a:p>
        </p:txBody>
      </p:sp>
      <p:sp>
        <p:nvSpPr>
          <p:cNvPr id="98" name="Google Shape;98;p14"/>
          <p:cNvSpPr/>
          <p:nvPr/>
        </p:nvSpPr>
        <p:spPr>
          <a:xfrm>
            <a:off x="5948502"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body" idx="4294967295"/>
          </p:nvPr>
        </p:nvSpPr>
        <p:spPr>
          <a:xfrm>
            <a:off x="6361483" y="1451563"/>
            <a:ext cx="2257200" cy="3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Data Cleaning</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p:txBody>
      </p:sp>
      <p:sp>
        <p:nvSpPr>
          <p:cNvPr id="100" name="Google Shape;100;p14"/>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Last step was too clean the data so that it can be used for machine learning. This is one of the most important step of our research.</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 of Data</a:t>
            </a:r>
            <a:endParaRPr/>
          </a:p>
        </p:txBody>
      </p:sp>
      <p:grpSp>
        <p:nvGrpSpPr>
          <p:cNvPr id="106" name="Google Shape;106;p15"/>
          <p:cNvGrpSpPr/>
          <p:nvPr/>
        </p:nvGrpSpPr>
        <p:grpSpPr>
          <a:xfrm>
            <a:off x="431925" y="1304875"/>
            <a:ext cx="2628925" cy="3416400"/>
            <a:chOff x="431925" y="1304875"/>
            <a:chExt cx="2628925" cy="3416400"/>
          </a:xfrm>
        </p:grpSpPr>
        <p:sp>
          <p:nvSpPr>
            <p:cNvPr id="107" name="Google Shape;107;p15"/>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5"/>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Satellite Data</a:t>
            </a:r>
            <a:endParaRPr>
              <a:solidFill>
                <a:schemeClr val="lt1"/>
              </a:solidFill>
            </a:endParaRPr>
          </a:p>
        </p:txBody>
      </p:sp>
      <p:sp>
        <p:nvSpPr>
          <p:cNvPr id="110" name="Google Shape;110;p15"/>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Most of our Data is extracted from NetCDF files. Sources include:</a:t>
            </a:r>
            <a:endParaRPr sz="1600"/>
          </a:p>
          <a:p>
            <a:pPr marL="457200" lvl="0" indent="-330200" algn="l" rtl="0">
              <a:spcBef>
                <a:spcPts val="1600"/>
              </a:spcBef>
              <a:spcAft>
                <a:spcPts val="0"/>
              </a:spcAft>
              <a:buSzPts val="1600"/>
              <a:buChar char="●"/>
            </a:pPr>
            <a:r>
              <a:rPr lang="en" sz="1600"/>
              <a:t>ESA CCI</a:t>
            </a:r>
            <a:endParaRPr sz="1600"/>
          </a:p>
          <a:p>
            <a:pPr marL="457200" lvl="0" indent="-330200" algn="l" rtl="0">
              <a:spcBef>
                <a:spcPts val="0"/>
              </a:spcBef>
              <a:spcAft>
                <a:spcPts val="0"/>
              </a:spcAft>
              <a:buSzPts val="1600"/>
              <a:buChar char="●"/>
            </a:pPr>
            <a:r>
              <a:rPr lang="en" sz="1600"/>
              <a:t>TerraClimate</a:t>
            </a:r>
            <a:endParaRPr sz="1600"/>
          </a:p>
          <a:p>
            <a:pPr marL="457200" lvl="0" indent="-330200" algn="l" rtl="0">
              <a:spcBef>
                <a:spcPts val="0"/>
              </a:spcBef>
              <a:spcAft>
                <a:spcPts val="0"/>
              </a:spcAft>
              <a:buSzPts val="1600"/>
              <a:buChar char="●"/>
            </a:pPr>
            <a:r>
              <a:rPr lang="en" sz="1600"/>
              <a:t>gridMET</a:t>
            </a:r>
            <a:endParaRPr sz="1600"/>
          </a:p>
          <a:p>
            <a:pPr marL="457200" lvl="0" indent="-330200" algn="l" rtl="0">
              <a:spcBef>
                <a:spcPts val="0"/>
              </a:spcBef>
              <a:spcAft>
                <a:spcPts val="0"/>
              </a:spcAft>
              <a:buSzPts val="1600"/>
              <a:buChar char="●"/>
            </a:pPr>
            <a:r>
              <a:rPr lang="en" sz="1600"/>
              <a:t>NASA-USDA</a:t>
            </a:r>
            <a:endParaRPr sz="1600"/>
          </a:p>
          <a:p>
            <a:pPr marL="457200" lvl="0" indent="-330200" algn="l" rtl="0">
              <a:spcBef>
                <a:spcPts val="0"/>
              </a:spcBef>
              <a:spcAft>
                <a:spcPts val="0"/>
              </a:spcAft>
              <a:buSzPts val="1600"/>
              <a:buChar char="●"/>
            </a:pPr>
            <a:r>
              <a:rPr lang="en" sz="1600"/>
              <a:t>NOAA</a:t>
            </a:r>
            <a:endParaRPr sz="1600"/>
          </a:p>
        </p:txBody>
      </p:sp>
      <p:grpSp>
        <p:nvGrpSpPr>
          <p:cNvPr id="111" name="Google Shape;111;p15"/>
          <p:cNvGrpSpPr/>
          <p:nvPr/>
        </p:nvGrpSpPr>
        <p:grpSpPr>
          <a:xfrm>
            <a:off x="3333150" y="1311225"/>
            <a:ext cx="2632500" cy="3416400"/>
            <a:chOff x="3320450" y="1304875"/>
            <a:chExt cx="2632500" cy="3416400"/>
          </a:xfrm>
        </p:grpSpPr>
        <p:sp>
          <p:nvSpPr>
            <p:cNvPr id="112" name="Google Shape;112;p15"/>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15"/>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Local Data</a:t>
            </a:r>
            <a:endParaRPr>
              <a:solidFill>
                <a:schemeClr val="lt1"/>
              </a:solidFill>
            </a:endParaRPr>
          </a:p>
        </p:txBody>
      </p:sp>
      <p:sp>
        <p:nvSpPr>
          <p:cNvPr id="115" name="Google Shape;115;p15"/>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Local data was provided by Pakistan Meteorological Department but it was not enough so we combined it with data from previously mentioned sources.</a:t>
            </a:r>
            <a:endParaRPr sz="1600" dirty="0"/>
          </a:p>
        </p:txBody>
      </p:sp>
      <p:grpSp>
        <p:nvGrpSpPr>
          <p:cNvPr id="116" name="Google Shape;116;p15"/>
          <p:cNvGrpSpPr/>
          <p:nvPr/>
        </p:nvGrpSpPr>
        <p:grpSpPr>
          <a:xfrm>
            <a:off x="6212550" y="1304875"/>
            <a:ext cx="2632500" cy="3416400"/>
            <a:chOff x="6212550" y="1304875"/>
            <a:chExt cx="2632500" cy="3416400"/>
          </a:xfrm>
        </p:grpSpPr>
        <p:sp>
          <p:nvSpPr>
            <p:cNvPr id="117" name="Google Shape;117;p15"/>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5"/>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Flood Reports / News</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20" name="Google Shape;120;p15"/>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These sources were used to collect data manually. Data collected from these sources are what are some of the most inland flood prone areas and in what years flood occurred.</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Data Constraints</a:t>
            </a:r>
            <a:endParaRPr/>
          </a:p>
        </p:txBody>
      </p:sp>
      <p:sp>
        <p:nvSpPr>
          <p:cNvPr id="126" name="Google Shape;126;p16"/>
          <p:cNvSpPr txBox="1"/>
          <p:nvPr/>
        </p:nvSpPr>
        <p:spPr>
          <a:xfrm>
            <a:off x="311700" y="1181525"/>
            <a:ext cx="8520600" cy="3299334"/>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2"/>
              </a:buClr>
              <a:buSzPts val="1600"/>
              <a:buFont typeface="Roboto"/>
              <a:buChar char="●"/>
            </a:pPr>
            <a:r>
              <a:rPr lang="en" sz="1600" dirty="0">
                <a:solidFill>
                  <a:schemeClr val="dk2"/>
                </a:solidFill>
                <a:latin typeface="Roboto"/>
                <a:ea typeface="Roboto"/>
                <a:cs typeface="Roboto"/>
                <a:sym typeface="Roboto"/>
              </a:rPr>
              <a:t>The parameter that indicates if the flood occurred at the location was difficult to analyse, since we had to decide on what will it be based on.</a:t>
            </a:r>
            <a:endParaRPr sz="1600" dirty="0">
              <a:solidFill>
                <a:schemeClr val="dk2"/>
              </a:solidFill>
              <a:latin typeface="Roboto"/>
              <a:ea typeface="Roboto"/>
              <a:cs typeface="Roboto"/>
              <a:sym typeface="Roboto"/>
            </a:endParaRPr>
          </a:p>
          <a:p>
            <a:pPr marL="914400" lvl="1" indent="-330200" algn="l" rtl="0">
              <a:lnSpc>
                <a:spcPct val="115000"/>
              </a:lnSpc>
              <a:spcBef>
                <a:spcPts val="0"/>
              </a:spcBef>
              <a:spcAft>
                <a:spcPts val="0"/>
              </a:spcAft>
              <a:buClr>
                <a:schemeClr val="dk2"/>
              </a:buClr>
              <a:buSzPts val="1600"/>
              <a:buFont typeface="Roboto"/>
              <a:buChar char="○"/>
            </a:pPr>
            <a:r>
              <a:rPr lang="en" sz="1600" dirty="0">
                <a:solidFill>
                  <a:schemeClr val="dk2"/>
                </a:solidFill>
                <a:latin typeface="Roboto"/>
                <a:ea typeface="Roboto"/>
                <a:cs typeface="Roboto"/>
                <a:sym typeface="Roboto"/>
              </a:rPr>
              <a:t>‘True or False’ (1 or 0) for indication</a:t>
            </a:r>
            <a:r>
              <a:rPr lang="en" sz="1600" b="1" dirty="0">
                <a:solidFill>
                  <a:schemeClr val="dk2"/>
                </a:solidFill>
                <a:latin typeface="Roboto"/>
                <a:ea typeface="Roboto"/>
                <a:cs typeface="Roboto"/>
                <a:sym typeface="Roboto"/>
              </a:rPr>
              <a:t> </a:t>
            </a:r>
            <a:r>
              <a:rPr lang="en" sz="1600" dirty="0">
                <a:solidFill>
                  <a:schemeClr val="dk2"/>
                </a:solidFill>
                <a:latin typeface="Roboto"/>
                <a:ea typeface="Roboto"/>
                <a:cs typeface="Roboto"/>
                <a:sym typeface="Roboto"/>
              </a:rPr>
              <a:t>by going through the news and marking respectively.</a:t>
            </a:r>
            <a:endParaRPr sz="1600" dirty="0">
              <a:solidFill>
                <a:schemeClr val="dk2"/>
              </a:solidFill>
              <a:latin typeface="Roboto"/>
              <a:ea typeface="Roboto"/>
              <a:cs typeface="Roboto"/>
              <a:sym typeface="Roboto"/>
            </a:endParaRPr>
          </a:p>
          <a:p>
            <a:pPr marL="914400" lvl="1" indent="-330200" algn="l" rtl="0">
              <a:lnSpc>
                <a:spcPct val="115000"/>
              </a:lnSpc>
              <a:spcBef>
                <a:spcPts val="0"/>
              </a:spcBef>
              <a:spcAft>
                <a:spcPts val="0"/>
              </a:spcAft>
              <a:buClr>
                <a:schemeClr val="dk2"/>
              </a:buClr>
              <a:buSzPts val="1600"/>
              <a:buFont typeface="Roboto"/>
              <a:buChar char="○"/>
            </a:pPr>
            <a:r>
              <a:rPr lang="en" sz="1600" dirty="0">
                <a:solidFill>
                  <a:schemeClr val="dk2"/>
                </a:solidFill>
                <a:latin typeface="Roboto"/>
                <a:ea typeface="Roboto"/>
                <a:cs typeface="Roboto"/>
                <a:sym typeface="Roboto"/>
              </a:rPr>
              <a:t>Detect ‘water’ pixels from satellite images and determine any anomalies, then this combined with data from sensors present in the area that detect the water level for indication of flood.</a:t>
            </a:r>
            <a:endParaRPr sz="1600" dirty="0">
              <a:solidFill>
                <a:schemeClr val="dk2"/>
              </a:solidFill>
              <a:latin typeface="Roboto"/>
              <a:ea typeface="Roboto"/>
              <a:cs typeface="Roboto"/>
              <a:sym typeface="Roboto"/>
            </a:endParaRPr>
          </a:p>
          <a:p>
            <a:pPr marL="457200" lvl="0" indent="-330200" algn="l" rtl="0">
              <a:lnSpc>
                <a:spcPct val="115000"/>
              </a:lnSpc>
              <a:spcBef>
                <a:spcPts val="0"/>
              </a:spcBef>
              <a:spcAft>
                <a:spcPts val="0"/>
              </a:spcAft>
              <a:buClr>
                <a:schemeClr val="dk2"/>
              </a:buClr>
              <a:buSzPts val="1600"/>
              <a:buFont typeface="Roboto"/>
              <a:buChar char="●"/>
            </a:pPr>
            <a:r>
              <a:rPr lang="en" sz="1600" dirty="0">
                <a:solidFill>
                  <a:schemeClr val="dk2"/>
                </a:solidFill>
                <a:latin typeface="Roboto"/>
                <a:ea typeface="Roboto"/>
                <a:cs typeface="Roboto"/>
                <a:sym typeface="Roboto"/>
              </a:rPr>
              <a:t>Collecting data for variety of other parameters that </a:t>
            </a:r>
            <a:r>
              <a:rPr lang="en" sz="1600" b="1" dirty="0">
                <a:solidFill>
                  <a:schemeClr val="dk2"/>
                </a:solidFill>
                <a:latin typeface="Roboto"/>
                <a:ea typeface="Roboto"/>
                <a:cs typeface="Roboto"/>
                <a:sym typeface="Roboto"/>
              </a:rPr>
              <a:t>‘might’ </a:t>
            </a:r>
            <a:r>
              <a:rPr lang="en" sz="1600" dirty="0">
                <a:solidFill>
                  <a:schemeClr val="dk2"/>
                </a:solidFill>
                <a:latin typeface="Roboto"/>
                <a:ea typeface="Roboto"/>
                <a:cs typeface="Roboto"/>
                <a:sym typeface="Roboto"/>
              </a:rPr>
              <a:t>have an impact on floods. But this will increase the complexity of our dataset, since we might not have knowledge about field specific variables. So there is a chance that we will modify the dataset for better performance in future</a:t>
            </a:r>
            <a:r>
              <a:rPr lang="en" sz="1600" dirty="0" smtClean="0">
                <a:solidFill>
                  <a:schemeClr val="dk2"/>
                </a:solidFill>
                <a:latin typeface="Roboto"/>
                <a:ea typeface="Roboto"/>
                <a:cs typeface="Roboto"/>
                <a:sym typeface="Roboto"/>
              </a:rPr>
              <a:t>.</a:t>
            </a:r>
            <a:endParaRPr sz="1600" dirty="0">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7"/>
          <p:cNvPicPr preferRelativeResize="0"/>
          <p:nvPr/>
        </p:nvPicPr>
        <p:blipFill>
          <a:blip r:embed="rId3">
            <a:alphaModFix/>
          </a:blip>
          <a:stretch>
            <a:fillRect/>
          </a:stretch>
        </p:blipFill>
        <p:spPr>
          <a:xfrm>
            <a:off x="315125" y="290000"/>
            <a:ext cx="2613899" cy="1439549"/>
          </a:xfrm>
          <a:prstGeom prst="rect">
            <a:avLst/>
          </a:prstGeom>
          <a:noFill/>
          <a:ln>
            <a:noFill/>
          </a:ln>
        </p:spPr>
      </p:pic>
      <p:sp>
        <p:nvSpPr>
          <p:cNvPr id="132" name="Google Shape;132;p17"/>
          <p:cNvSpPr txBox="1"/>
          <p:nvPr/>
        </p:nvSpPr>
        <p:spPr>
          <a:xfrm>
            <a:off x="808475" y="1698000"/>
            <a:ext cx="1627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Soil Moisture DataSet</a:t>
            </a:r>
            <a:endParaRPr sz="1100">
              <a:latin typeface="Roboto"/>
              <a:ea typeface="Roboto"/>
              <a:cs typeface="Roboto"/>
              <a:sym typeface="Roboto"/>
            </a:endParaRPr>
          </a:p>
        </p:txBody>
      </p:sp>
      <p:pic>
        <p:nvPicPr>
          <p:cNvPr id="133" name="Google Shape;133;p17"/>
          <p:cNvPicPr preferRelativeResize="0"/>
          <p:nvPr/>
        </p:nvPicPr>
        <p:blipFill rotWithShape="1">
          <a:blip r:embed="rId4">
            <a:alphaModFix/>
          </a:blip>
          <a:srcRect l="7647" r="7282"/>
          <a:stretch/>
        </p:blipFill>
        <p:spPr>
          <a:xfrm>
            <a:off x="6047889" y="290000"/>
            <a:ext cx="2743285" cy="1439550"/>
          </a:xfrm>
          <a:prstGeom prst="rect">
            <a:avLst/>
          </a:prstGeom>
          <a:noFill/>
          <a:ln>
            <a:noFill/>
          </a:ln>
        </p:spPr>
      </p:pic>
      <p:sp>
        <p:nvSpPr>
          <p:cNvPr id="134" name="Google Shape;134;p17"/>
          <p:cNvSpPr txBox="1"/>
          <p:nvPr/>
        </p:nvSpPr>
        <p:spPr>
          <a:xfrm>
            <a:off x="6605938" y="1698000"/>
            <a:ext cx="1627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Temperature DataSet</a:t>
            </a:r>
            <a:endParaRPr sz="1100">
              <a:latin typeface="Roboto"/>
              <a:ea typeface="Roboto"/>
              <a:cs typeface="Roboto"/>
              <a:sym typeface="Roboto"/>
            </a:endParaRPr>
          </a:p>
        </p:txBody>
      </p:sp>
      <p:pic>
        <p:nvPicPr>
          <p:cNvPr id="135" name="Google Shape;135;p17"/>
          <p:cNvPicPr preferRelativeResize="0"/>
          <p:nvPr/>
        </p:nvPicPr>
        <p:blipFill rotWithShape="1">
          <a:blip r:embed="rId5">
            <a:alphaModFix/>
          </a:blip>
          <a:srcRect l="5556" r="10134" b="15853"/>
          <a:stretch/>
        </p:blipFill>
        <p:spPr>
          <a:xfrm>
            <a:off x="168938" y="3035575"/>
            <a:ext cx="4237900" cy="1400575"/>
          </a:xfrm>
          <a:prstGeom prst="rect">
            <a:avLst/>
          </a:prstGeom>
          <a:noFill/>
          <a:ln>
            <a:noFill/>
          </a:ln>
        </p:spPr>
      </p:pic>
      <p:sp>
        <p:nvSpPr>
          <p:cNvPr id="136" name="Google Shape;136;p17"/>
          <p:cNvSpPr txBox="1"/>
          <p:nvPr/>
        </p:nvSpPr>
        <p:spPr>
          <a:xfrm>
            <a:off x="1474288" y="4372725"/>
            <a:ext cx="16272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Roboto"/>
                <a:ea typeface="Roboto"/>
                <a:cs typeface="Roboto"/>
                <a:sym typeface="Roboto"/>
              </a:rPr>
              <a:t>gridMET DataSet</a:t>
            </a:r>
            <a:endParaRPr sz="1100">
              <a:latin typeface="Roboto"/>
              <a:ea typeface="Roboto"/>
              <a:cs typeface="Roboto"/>
              <a:sym typeface="Roboto"/>
            </a:endParaRPr>
          </a:p>
        </p:txBody>
      </p:sp>
      <p:pic>
        <p:nvPicPr>
          <p:cNvPr id="137" name="Google Shape;137;p17"/>
          <p:cNvPicPr preferRelativeResize="0"/>
          <p:nvPr/>
        </p:nvPicPr>
        <p:blipFill>
          <a:blip r:embed="rId6">
            <a:alphaModFix/>
          </a:blip>
          <a:stretch>
            <a:fillRect/>
          </a:stretch>
        </p:blipFill>
        <p:spPr>
          <a:xfrm>
            <a:off x="4662979" y="3035575"/>
            <a:ext cx="4312082" cy="1400575"/>
          </a:xfrm>
          <a:prstGeom prst="rect">
            <a:avLst/>
          </a:prstGeom>
          <a:noFill/>
          <a:ln>
            <a:noFill/>
          </a:ln>
        </p:spPr>
      </p:pic>
      <p:sp>
        <p:nvSpPr>
          <p:cNvPr id="138" name="Google Shape;138;p17"/>
          <p:cNvSpPr txBox="1"/>
          <p:nvPr/>
        </p:nvSpPr>
        <p:spPr>
          <a:xfrm>
            <a:off x="6081613" y="4372725"/>
            <a:ext cx="16272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Roboto"/>
                <a:ea typeface="Roboto"/>
                <a:cs typeface="Roboto"/>
                <a:sym typeface="Roboto"/>
              </a:rPr>
              <a:t>RTMA DataSet</a:t>
            </a:r>
            <a:endParaRPr sz="1100">
              <a:latin typeface="Roboto"/>
              <a:ea typeface="Roboto"/>
              <a:cs typeface="Roboto"/>
              <a:sym typeface="Roboto"/>
            </a:endParaRPr>
          </a:p>
        </p:txBody>
      </p:sp>
      <p:pic>
        <p:nvPicPr>
          <p:cNvPr id="139" name="Google Shape;139;p17"/>
          <p:cNvPicPr preferRelativeResize="0"/>
          <p:nvPr/>
        </p:nvPicPr>
        <p:blipFill>
          <a:blip r:embed="rId7">
            <a:alphaModFix/>
          </a:blip>
          <a:stretch>
            <a:fillRect/>
          </a:stretch>
        </p:blipFill>
        <p:spPr>
          <a:xfrm>
            <a:off x="3235250" y="1036349"/>
            <a:ext cx="2571125" cy="1256650"/>
          </a:xfrm>
          <a:prstGeom prst="rect">
            <a:avLst/>
          </a:prstGeom>
          <a:noFill/>
          <a:ln>
            <a:noFill/>
          </a:ln>
        </p:spPr>
      </p:pic>
      <p:sp>
        <p:nvSpPr>
          <p:cNvPr id="140" name="Google Shape;140;p17"/>
          <p:cNvSpPr txBox="1"/>
          <p:nvPr/>
        </p:nvSpPr>
        <p:spPr>
          <a:xfrm>
            <a:off x="3768600" y="2254525"/>
            <a:ext cx="1555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TerraClimate DataSet</a:t>
            </a:r>
            <a:endParaRPr sz="11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Implementation</a:t>
            </a:r>
            <a:endParaRPr/>
          </a:p>
        </p:txBody>
      </p:sp>
      <p:sp>
        <p:nvSpPr>
          <p:cNvPr id="146" name="Google Shape;146;p18"/>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 Machine Learning Models and other Techniques</a:t>
            </a:r>
            <a:endParaRPr/>
          </a:p>
        </p:txBody>
      </p:sp>
      <p:sp>
        <p:nvSpPr>
          <p:cNvPr id="147" name="Google Shape;147;p1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According to our current understanding of the topic we have used these as base models to give an idea of how thing will work out in the project.</a:t>
            </a:r>
            <a:endParaRPr/>
          </a:p>
          <a:p>
            <a:pPr marL="0" lvl="0" indent="0" algn="l" rtl="0">
              <a:spcBef>
                <a:spcPts val="1600"/>
              </a:spcBef>
              <a:spcAft>
                <a:spcPts val="1600"/>
              </a:spcAft>
              <a:buNone/>
            </a:pPr>
            <a:r>
              <a:rPr lang="en"/>
              <a:t>As we will continue to read research papers, the models used might get modified but the general plan of the data usage and error calculation will remain the same.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descr="Background pointer shape in timeline graphic"/>
          <p:cNvSpPr/>
          <p:nvPr/>
        </p:nvSpPr>
        <p:spPr>
          <a:xfrm>
            <a:off x="326009" y="2380025"/>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3" name="Google Shape;153;p19"/>
          <p:cNvSpPr txBox="1">
            <a:spLocks noGrp="1"/>
          </p:cNvSpPr>
          <p:nvPr>
            <p:ph type="body" idx="4294967295"/>
          </p:nvPr>
        </p:nvSpPr>
        <p:spPr>
          <a:xfrm>
            <a:off x="325998" y="2517575"/>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chemeClr val="lt1"/>
                </a:solidFill>
              </a:rPr>
              <a:t>Data Collection</a:t>
            </a:r>
            <a:endParaRPr sz="1600">
              <a:solidFill>
                <a:schemeClr val="lt1"/>
              </a:solidFill>
            </a:endParaRPr>
          </a:p>
        </p:txBody>
      </p:sp>
      <p:sp>
        <p:nvSpPr>
          <p:cNvPr id="154" name="Google Shape;154;p19" descr="Background pointer shape in timeline graphic"/>
          <p:cNvSpPr/>
          <p:nvPr/>
        </p:nvSpPr>
        <p:spPr>
          <a:xfrm>
            <a:off x="1802129" y="2380025"/>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5" name="Google Shape;155;p19"/>
          <p:cNvSpPr txBox="1">
            <a:spLocks noGrp="1"/>
          </p:cNvSpPr>
          <p:nvPr>
            <p:ph type="body" idx="4294967295"/>
          </p:nvPr>
        </p:nvSpPr>
        <p:spPr>
          <a:xfrm>
            <a:off x="2111392" y="2517575"/>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chemeClr val="lt1"/>
                </a:solidFill>
              </a:rPr>
              <a:t>Data Cleaning</a:t>
            </a:r>
            <a:endParaRPr sz="1600">
              <a:solidFill>
                <a:schemeClr val="lt1"/>
              </a:solidFill>
            </a:endParaRPr>
          </a:p>
        </p:txBody>
      </p:sp>
      <p:sp>
        <p:nvSpPr>
          <p:cNvPr id="156" name="Google Shape;156;p19" descr="Background pointer shape in timeline graphic"/>
          <p:cNvSpPr/>
          <p:nvPr/>
        </p:nvSpPr>
        <p:spPr>
          <a:xfrm>
            <a:off x="3457048" y="2380025"/>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7" name="Google Shape;157;p19"/>
          <p:cNvSpPr txBox="1">
            <a:spLocks noGrp="1"/>
          </p:cNvSpPr>
          <p:nvPr>
            <p:ph type="body" idx="4294967295"/>
          </p:nvPr>
        </p:nvSpPr>
        <p:spPr>
          <a:xfrm>
            <a:off x="3781330" y="2517575"/>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a:solidFill>
                  <a:schemeClr val="lt1"/>
                </a:solidFill>
              </a:rPr>
              <a:t>Select Suitable Models and Techniques</a:t>
            </a:r>
            <a:endParaRPr sz="1300">
              <a:solidFill>
                <a:schemeClr val="lt1"/>
              </a:solidFill>
            </a:endParaRPr>
          </a:p>
        </p:txBody>
      </p:sp>
      <p:grpSp>
        <p:nvGrpSpPr>
          <p:cNvPr id="158" name="Google Shape;158;p19"/>
          <p:cNvGrpSpPr/>
          <p:nvPr/>
        </p:nvGrpSpPr>
        <p:grpSpPr>
          <a:xfrm>
            <a:off x="4304620" y="1791240"/>
            <a:ext cx="198900" cy="593656"/>
            <a:chOff x="3918084" y="1610215"/>
            <a:chExt cx="198900" cy="593656"/>
          </a:xfrm>
        </p:grpSpPr>
        <p:cxnSp>
          <p:nvCxnSpPr>
            <p:cNvPr id="159" name="Google Shape;159;p19"/>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60" name="Google Shape;160;p19"/>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19"/>
          <p:cNvSpPr txBox="1">
            <a:spLocks noGrp="1"/>
          </p:cNvSpPr>
          <p:nvPr>
            <p:ph type="body" idx="4294967295"/>
          </p:nvPr>
        </p:nvSpPr>
        <p:spPr>
          <a:xfrm>
            <a:off x="3282669" y="520179"/>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Selection on the basis of theoretical working of models and suitable techniques</a:t>
            </a:r>
            <a:endParaRPr sz="1600"/>
          </a:p>
        </p:txBody>
      </p:sp>
      <p:sp>
        <p:nvSpPr>
          <p:cNvPr id="162" name="Google Shape;162;p19" descr="Background pointer shape in timeline graphic"/>
          <p:cNvSpPr/>
          <p:nvPr/>
        </p:nvSpPr>
        <p:spPr>
          <a:xfrm>
            <a:off x="5111968" y="2380025"/>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3" name="Google Shape;163;p19"/>
          <p:cNvSpPr txBox="1">
            <a:spLocks noGrp="1"/>
          </p:cNvSpPr>
          <p:nvPr>
            <p:ph type="body" idx="4294967295"/>
          </p:nvPr>
        </p:nvSpPr>
        <p:spPr>
          <a:xfrm>
            <a:off x="5401774" y="2517575"/>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lt1"/>
                </a:solidFill>
              </a:rPr>
              <a:t>Train and Test Models</a:t>
            </a:r>
            <a:endParaRPr sz="1500">
              <a:solidFill>
                <a:schemeClr val="lt1"/>
              </a:solidFill>
            </a:endParaRPr>
          </a:p>
        </p:txBody>
      </p:sp>
      <p:grpSp>
        <p:nvGrpSpPr>
          <p:cNvPr id="164" name="Google Shape;164;p19"/>
          <p:cNvGrpSpPr/>
          <p:nvPr/>
        </p:nvGrpSpPr>
        <p:grpSpPr>
          <a:xfrm>
            <a:off x="5958145" y="3119983"/>
            <a:ext cx="198900" cy="593656"/>
            <a:chOff x="5958946" y="2938958"/>
            <a:chExt cx="198900" cy="593656"/>
          </a:xfrm>
        </p:grpSpPr>
        <p:cxnSp>
          <p:nvCxnSpPr>
            <p:cNvPr id="165" name="Google Shape;165;p19"/>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66" name="Google Shape;166;p19"/>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9"/>
          <p:cNvSpPr txBox="1">
            <a:spLocks noGrp="1"/>
          </p:cNvSpPr>
          <p:nvPr>
            <p:ph type="body" idx="4294967295"/>
          </p:nvPr>
        </p:nvSpPr>
        <p:spPr>
          <a:xfrm>
            <a:off x="4922375" y="3644350"/>
            <a:ext cx="24303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Check the results and after analysis we need to tune the models and data for better efficiency</a:t>
            </a:r>
            <a:endParaRPr sz="1600"/>
          </a:p>
        </p:txBody>
      </p:sp>
      <p:sp>
        <p:nvSpPr>
          <p:cNvPr id="168" name="Google Shape;168;p19" descr="Background pointer shape in timeline graphic"/>
          <p:cNvSpPr/>
          <p:nvPr/>
        </p:nvSpPr>
        <p:spPr>
          <a:xfrm>
            <a:off x="6766888" y="2380025"/>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9" name="Google Shape;169;p19"/>
          <p:cNvSpPr txBox="1">
            <a:spLocks noGrp="1"/>
          </p:cNvSpPr>
          <p:nvPr>
            <p:ph type="body" idx="4294967295"/>
          </p:nvPr>
        </p:nvSpPr>
        <p:spPr>
          <a:xfrm>
            <a:off x="7096587" y="2517575"/>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chemeClr val="lt1"/>
                </a:solidFill>
              </a:rPr>
              <a:t>Analysis</a:t>
            </a:r>
            <a:endParaRPr sz="1600">
              <a:solidFill>
                <a:schemeClr val="lt1"/>
              </a:solidFill>
            </a:endParaRPr>
          </a:p>
        </p:txBody>
      </p:sp>
      <p:grpSp>
        <p:nvGrpSpPr>
          <p:cNvPr id="170" name="Google Shape;170;p19"/>
          <p:cNvGrpSpPr/>
          <p:nvPr/>
        </p:nvGrpSpPr>
        <p:grpSpPr>
          <a:xfrm>
            <a:off x="7654882" y="1791240"/>
            <a:ext cx="198900" cy="593656"/>
            <a:chOff x="3918084" y="1610215"/>
            <a:chExt cx="198900" cy="593656"/>
          </a:xfrm>
        </p:grpSpPr>
        <p:cxnSp>
          <p:nvCxnSpPr>
            <p:cNvPr id="171" name="Google Shape;171;p19"/>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72" name="Google Shape;172;p19"/>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9"/>
          <p:cNvSpPr txBox="1">
            <a:spLocks noGrp="1"/>
          </p:cNvSpPr>
          <p:nvPr>
            <p:ph type="body" idx="4294967295"/>
          </p:nvPr>
        </p:nvSpPr>
        <p:spPr>
          <a:xfrm>
            <a:off x="6491500" y="845250"/>
            <a:ext cx="23265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Using Graphs and other methods to analyse the parameters</a:t>
            </a:r>
            <a:endParaRPr sz="1600"/>
          </a:p>
        </p:txBody>
      </p:sp>
      <p:sp>
        <p:nvSpPr>
          <p:cNvPr id="174" name="Google Shape;174;p19"/>
          <p:cNvSpPr txBox="1">
            <a:spLocks noGrp="1"/>
          </p:cNvSpPr>
          <p:nvPr>
            <p:ph type="title" idx="4294967295"/>
          </p:nvPr>
        </p:nvSpPr>
        <p:spPr>
          <a:xfrm>
            <a:off x="311700" y="1977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WorkFlow</a:t>
            </a:r>
            <a:endParaRPr sz="2800"/>
          </a:p>
        </p:txBody>
      </p:sp>
      <p:cxnSp>
        <p:nvCxnSpPr>
          <p:cNvPr id="175" name="Google Shape;175;p19"/>
          <p:cNvCxnSpPr>
            <a:stCxn id="168" idx="0"/>
            <a:endCxn id="162" idx="0"/>
          </p:cNvCxnSpPr>
          <p:nvPr/>
        </p:nvCxnSpPr>
        <p:spPr>
          <a:xfrm rot="5400000">
            <a:off x="6778363" y="1552925"/>
            <a:ext cx="600" cy="1654800"/>
          </a:xfrm>
          <a:prstGeom prst="bentConnector3">
            <a:avLst>
              <a:gd name="adj1" fmla="val -39687500"/>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Approach</a:t>
            </a:r>
            <a:endParaRPr dirty="0"/>
          </a:p>
        </p:txBody>
      </p:sp>
      <p:sp>
        <p:nvSpPr>
          <p:cNvPr id="181" name="Google Shape;181;p20"/>
          <p:cNvSpPr txBox="1"/>
          <p:nvPr/>
        </p:nvSpPr>
        <p:spPr>
          <a:xfrm>
            <a:off x="311700" y="997039"/>
            <a:ext cx="8520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There are two ways that we know of through which we can forecast Flood:</a:t>
            </a:r>
            <a:endParaRPr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 dirty="0">
                <a:latin typeface="Roboto"/>
                <a:ea typeface="Roboto"/>
                <a:cs typeface="Roboto"/>
                <a:sym typeface="Roboto"/>
              </a:rPr>
              <a:t>Parameter Based Prediction: We can train models that will learn the relationship between different parameters independent of time and then make predictions / forecast using these parameters.</a:t>
            </a:r>
            <a:endParaRPr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 dirty="0">
                <a:latin typeface="Roboto"/>
                <a:ea typeface="Roboto"/>
                <a:cs typeface="Roboto"/>
                <a:sym typeface="Roboto"/>
              </a:rPr>
              <a:t>Time Series Based Prediction: The model will also work out how the gradual change in time affects the parameters and make predictions by inferring to that </a:t>
            </a:r>
            <a:r>
              <a:rPr lang="en" dirty="0" smtClean="0">
                <a:latin typeface="Roboto"/>
                <a:ea typeface="Roboto"/>
                <a:cs typeface="Roboto"/>
                <a:sym typeface="Roboto"/>
              </a:rPr>
              <a:t>information.</a:t>
            </a:r>
            <a:endParaRPr dirty="0">
              <a:latin typeface="Roboto"/>
              <a:ea typeface="Roboto"/>
              <a:cs typeface="Roboto"/>
              <a:sym typeface="Roboto"/>
            </a:endParaRPr>
          </a:p>
        </p:txBody>
      </p:sp>
      <p:grpSp>
        <p:nvGrpSpPr>
          <p:cNvPr id="182" name="Google Shape;182;p20"/>
          <p:cNvGrpSpPr/>
          <p:nvPr/>
        </p:nvGrpSpPr>
        <p:grpSpPr>
          <a:xfrm>
            <a:off x="4379341" y="2580125"/>
            <a:ext cx="4155060" cy="2176174"/>
            <a:chOff x="431925" y="1304875"/>
            <a:chExt cx="2628925" cy="3416400"/>
          </a:xfrm>
        </p:grpSpPr>
        <p:sp>
          <p:nvSpPr>
            <p:cNvPr id="183" name="Google Shape;183;p20"/>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0"/>
          <p:cNvSpPr txBox="1">
            <a:spLocks noGrp="1"/>
          </p:cNvSpPr>
          <p:nvPr>
            <p:ph type="body" idx="4294967295"/>
          </p:nvPr>
        </p:nvSpPr>
        <p:spPr>
          <a:xfrm>
            <a:off x="4182251" y="2503100"/>
            <a:ext cx="4549200" cy="3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rPr>
              <a:t>Long Short-Term Memory</a:t>
            </a:r>
            <a:endParaRPr sz="1600" dirty="0">
              <a:solidFill>
                <a:schemeClr val="lt1"/>
              </a:solidFill>
            </a:endParaRPr>
          </a:p>
        </p:txBody>
      </p:sp>
      <p:sp>
        <p:nvSpPr>
          <p:cNvPr id="186" name="Google Shape;186;p20"/>
          <p:cNvSpPr txBox="1">
            <a:spLocks noGrp="1"/>
          </p:cNvSpPr>
          <p:nvPr>
            <p:ph type="body" idx="4294967295"/>
          </p:nvPr>
        </p:nvSpPr>
        <p:spPr>
          <a:xfrm>
            <a:off x="4505968" y="2962726"/>
            <a:ext cx="4107900" cy="196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Since we have data in multivariate time series format for each location we can use LSTM to make forecast using previously recorded values and inferred dependency for the variable in context.</a:t>
            </a:r>
            <a:endParaRPr sz="1600" dirty="0"/>
          </a:p>
        </p:txBody>
      </p:sp>
      <p:grpSp>
        <p:nvGrpSpPr>
          <p:cNvPr id="187" name="Google Shape;187;p20"/>
          <p:cNvGrpSpPr/>
          <p:nvPr/>
        </p:nvGrpSpPr>
        <p:grpSpPr>
          <a:xfrm>
            <a:off x="311711" y="2580127"/>
            <a:ext cx="3544363" cy="2112524"/>
            <a:chOff x="431925" y="1304875"/>
            <a:chExt cx="2628925" cy="3416400"/>
          </a:xfrm>
        </p:grpSpPr>
        <p:sp>
          <p:nvSpPr>
            <p:cNvPr id="188" name="Google Shape;188;p20"/>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0"/>
          <p:cNvSpPr txBox="1">
            <a:spLocks noGrp="1"/>
          </p:cNvSpPr>
          <p:nvPr>
            <p:ph type="body" idx="4294967295"/>
          </p:nvPr>
        </p:nvSpPr>
        <p:spPr>
          <a:xfrm>
            <a:off x="1656846" y="2479298"/>
            <a:ext cx="1749300" cy="3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chemeClr val="lt1"/>
                </a:solidFill>
              </a:rPr>
              <a:t>VAR</a:t>
            </a:r>
            <a:endParaRPr dirty="0">
              <a:solidFill>
                <a:schemeClr val="lt1"/>
              </a:solidFill>
            </a:endParaRPr>
          </a:p>
        </p:txBody>
      </p:sp>
      <p:sp>
        <p:nvSpPr>
          <p:cNvPr id="191" name="Google Shape;191;p20"/>
          <p:cNvSpPr txBox="1">
            <a:spLocks noGrp="1"/>
          </p:cNvSpPr>
          <p:nvPr>
            <p:ph type="body" idx="4294967295"/>
          </p:nvPr>
        </p:nvSpPr>
        <p:spPr>
          <a:xfrm>
            <a:off x="365310" y="2962722"/>
            <a:ext cx="3490764" cy="1602190"/>
          </a:xfrm>
          <a:prstGeom prst="rect">
            <a:avLst/>
          </a:prstGeom>
        </p:spPr>
        <p:txBody>
          <a:bodyPr spcFirstLastPara="1" wrap="square" lIns="91425" tIns="91425" rIns="91425" bIns="91425" anchor="t" anchorCtr="0">
            <a:noAutofit/>
          </a:bodyPr>
          <a:lstStyle/>
          <a:p>
            <a:pPr marL="0" indent="0">
              <a:spcAft>
                <a:spcPts val="1600"/>
              </a:spcAft>
              <a:buNone/>
            </a:pPr>
            <a:r>
              <a:rPr lang="en-US" sz="1200" dirty="0"/>
              <a:t>Vector </a:t>
            </a:r>
            <a:r>
              <a:rPr lang="en-US" sz="1200" dirty="0" smtClean="0"/>
              <a:t>Auto </a:t>
            </a:r>
            <a:r>
              <a:rPr lang="en-US" sz="1200" dirty="0"/>
              <a:t>R</a:t>
            </a:r>
            <a:r>
              <a:rPr lang="en-US" sz="1200" dirty="0" smtClean="0"/>
              <a:t>egression </a:t>
            </a:r>
            <a:r>
              <a:rPr lang="en-US" sz="1200" dirty="0"/>
              <a:t>(VAR) is a statistical model used to capture the linear interdependencies among multiple time series variables. It assumes that the current value of each time series can be explained by a linear combination of its past values and the past values of all other time series in the model.</a:t>
            </a:r>
          </a:p>
          <a:p>
            <a:pPr marL="0" lvl="0" indent="0" algn="l" rtl="0">
              <a:spcBef>
                <a:spcPts val="0"/>
              </a:spcBef>
              <a:spcAft>
                <a:spcPts val="1600"/>
              </a:spcAft>
              <a:buNone/>
            </a:pPr>
            <a:endParaRPr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of Models</a:t>
            </a:r>
            <a:endParaRPr/>
          </a:p>
        </p:txBody>
      </p:sp>
      <p:pic>
        <p:nvPicPr>
          <p:cNvPr id="197" name="Google Shape;197;p21"/>
          <p:cNvPicPr preferRelativeResize="0"/>
          <p:nvPr/>
        </p:nvPicPr>
        <p:blipFill>
          <a:blip r:embed="rId3">
            <a:alphaModFix/>
          </a:blip>
          <a:stretch>
            <a:fillRect/>
          </a:stretch>
        </p:blipFill>
        <p:spPr>
          <a:xfrm>
            <a:off x="311700" y="1300675"/>
            <a:ext cx="3461425" cy="3072175"/>
          </a:xfrm>
          <a:prstGeom prst="rect">
            <a:avLst/>
          </a:prstGeom>
          <a:noFill/>
          <a:ln>
            <a:noFill/>
          </a:ln>
        </p:spPr>
      </p:pic>
      <p:sp>
        <p:nvSpPr>
          <p:cNvPr id="198" name="Google Shape;198;p21"/>
          <p:cNvSpPr txBox="1"/>
          <p:nvPr/>
        </p:nvSpPr>
        <p:spPr>
          <a:xfrm>
            <a:off x="1486425" y="4372850"/>
            <a:ext cx="13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LSTM Model</a:t>
            </a:r>
            <a:endParaRPr>
              <a:latin typeface="Roboto"/>
              <a:ea typeface="Roboto"/>
              <a:cs typeface="Roboto"/>
              <a:sym typeface="Roboto"/>
            </a:endParaRPr>
          </a:p>
        </p:txBody>
      </p:sp>
      <p:pic>
        <p:nvPicPr>
          <p:cNvPr id="199" name="Google Shape;199;p21"/>
          <p:cNvPicPr preferRelativeResize="0"/>
          <p:nvPr/>
        </p:nvPicPr>
        <p:blipFill rotWithShape="1">
          <a:blip r:embed="rId4">
            <a:alphaModFix/>
          </a:blip>
          <a:srcRect r="21247"/>
          <a:stretch/>
        </p:blipFill>
        <p:spPr>
          <a:xfrm>
            <a:off x="4094550" y="1620475"/>
            <a:ext cx="4694649" cy="840850"/>
          </a:xfrm>
          <a:prstGeom prst="rect">
            <a:avLst/>
          </a:prstGeom>
          <a:noFill/>
          <a:ln>
            <a:noFill/>
          </a:ln>
        </p:spPr>
      </p:pic>
      <p:pic>
        <p:nvPicPr>
          <p:cNvPr id="200" name="Google Shape;200;p21"/>
          <p:cNvPicPr preferRelativeResize="0"/>
          <p:nvPr/>
        </p:nvPicPr>
        <p:blipFill rotWithShape="1">
          <a:blip r:embed="rId4">
            <a:alphaModFix/>
          </a:blip>
          <a:srcRect l="78750"/>
          <a:stretch/>
        </p:blipFill>
        <p:spPr>
          <a:xfrm>
            <a:off x="4181099" y="2416338"/>
            <a:ext cx="1266800" cy="840850"/>
          </a:xfrm>
          <a:prstGeom prst="rect">
            <a:avLst/>
          </a:prstGeom>
          <a:noFill/>
          <a:ln>
            <a:noFill/>
          </a:ln>
        </p:spPr>
      </p:pic>
      <p:sp>
        <p:nvSpPr>
          <p:cNvPr id="201" name="Google Shape;201;p21"/>
          <p:cNvSpPr txBox="1"/>
          <p:nvPr/>
        </p:nvSpPr>
        <p:spPr>
          <a:xfrm>
            <a:off x="5627800" y="2636663"/>
            <a:ext cx="316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VAR Analysis</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797</Words>
  <Application>Microsoft Office PowerPoint</Application>
  <PresentationFormat>On-screen Show (16:9)</PresentationFormat>
  <Paragraphs>78</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Roboto</vt:lpstr>
      <vt:lpstr>Geometric</vt:lpstr>
      <vt:lpstr>How Climate Change Effects Flood</vt:lpstr>
      <vt:lpstr>The Data WorkFlow</vt:lpstr>
      <vt:lpstr>Sources of Data</vt:lpstr>
      <vt:lpstr>Current Data Constraints</vt:lpstr>
      <vt:lpstr>PowerPoint Presentation</vt:lpstr>
      <vt:lpstr>Implementation</vt:lpstr>
      <vt:lpstr>WorkFlow</vt:lpstr>
      <vt:lpstr>The Approach</vt:lpstr>
      <vt:lpstr>Working of Models</vt:lpstr>
      <vt:lpstr>Data Analysis</vt:lpstr>
      <vt:lpstr>Patterns to look for when selecting Model</vt:lpstr>
      <vt:lpstr>Data for Dera Ghazi Khan</vt:lpstr>
      <vt:lpstr>Data for Mississippi River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Effects Flood</dc:title>
  <cp:lastModifiedBy>Umer Murtaza</cp:lastModifiedBy>
  <cp:revision>2</cp:revision>
  <dcterms:modified xsi:type="dcterms:W3CDTF">2023-01-04T07:51:40Z</dcterms:modified>
</cp:coreProperties>
</file>